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99" r:id="rId4"/>
    <p:sldId id="300" r:id="rId5"/>
    <p:sldId id="260" r:id="rId6"/>
    <p:sldId id="259" r:id="rId7"/>
    <p:sldId id="30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860A1-B68D-DB47-A392-9E49A47E865A}" type="datetimeFigureOut">
              <a:rPr lang="es-ES" smtClean="0"/>
              <a:t>20/3/25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C5B7D-A40D-D947-8274-D6221294C4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94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31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28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55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47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8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69662" y="1817885"/>
            <a:ext cx="475128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666"/>
              </a:lnSpc>
            </a:pPr>
            <a:r>
              <a:rPr lang="en-US" sz="3708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Caso </a:t>
            </a:r>
            <a:r>
              <a:rPr lang="en-US" sz="3708" b="1" dirty="0" err="1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clínico</a:t>
            </a:r>
            <a:r>
              <a:rPr lang="en-US" sz="3708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endParaRPr lang="en-US" sz="3708" dirty="0"/>
          </a:p>
        </p:txBody>
      </p:sp>
      <p:sp>
        <p:nvSpPr>
          <p:cNvPr id="4" name="Text 1"/>
          <p:cNvSpPr/>
          <p:nvPr/>
        </p:nvSpPr>
        <p:spPr>
          <a:xfrm>
            <a:off x="6990683" y="2538115"/>
            <a:ext cx="4832152" cy="1781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666"/>
              </a:lnSpc>
            </a:pPr>
            <a:r>
              <a:rPr lang="en-US" sz="3708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Hospital Nacional Daniel Alcides Carrion  </a:t>
            </a:r>
            <a:endParaRPr lang="en-US" sz="3708" dirty="0"/>
          </a:p>
        </p:txBody>
      </p:sp>
      <p:sp>
        <p:nvSpPr>
          <p:cNvPr id="5" name="Text 2"/>
          <p:cNvSpPr/>
          <p:nvPr/>
        </p:nvSpPr>
        <p:spPr>
          <a:xfrm>
            <a:off x="6727924" y="4743153"/>
            <a:ext cx="4832152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endParaRPr lang="en-US" sz="1417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A40DD5E-AC22-1E29-A004-0EE487F7B629}"/>
              </a:ext>
            </a:extLst>
          </p:cNvPr>
          <p:cNvSpPr/>
          <p:nvPr/>
        </p:nvSpPr>
        <p:spPr>
          <a:xfrm>
            <a:off x="10668000" y="6453482"/>
            <a:ext cx="1420518" cy="288925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500"/>
          </a:p>
        </p:txBody>
      </p:sp>
      <p:pic>
        <p:nvPicPr>
          <p:cNvPr id="7" name="Imagen 6" descr="Imagen que contiene interior, persona, tabla, comida&#10;&#10;El contenido generado por IA puede ser incorrecto.">
            <a:extLst>
              <a:ext uri="{FF2B5EF4-FFF2-40B4-BE49-F238E27FC236}">
                <a16:creationId xmlns:a16="http://schemas.microsoft.com/office/drawing/2014/main" id="{2493DD67-1C95-C6E3-A6EF-D2EA12095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31" y="1075952"/>
            <a:ext cx="6477644" cy="470609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15CCC9F-0FC6-9C81-1862-592A00EAFA23}"/>
              </a:ext>
            </a:extLst>
          </p:cNvPr>
          <p:cNvSpPr txBox="1"/>
          <p:nvPr/>
        </p:nvSpPr>
        <p:spPr>
          <a:xfrm>
            <a:off x="7399283" y="4582510"/>
            <a:ext cx="3978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EXPOSITOR: DRA LOZANO CASTRO MARIA DE LOS ÁNGELES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889" y="524669"/>
            <a:ext cx="6372820" cy="538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208"/>
              </a:lnSpc>
            </a:pPr>
            <a:r>
              <a:rPr lang="en-US" sz="3375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Anamnesis y filiación de paciente</a:t>
            </a:r>
            <a:endParaRPr lang="en-US" sz="3375" dirty="0"/>
          </a:p>
        </p:txBody>
      </p:sp>
      <p:sp>
        <p:nvSpPr>
          <p:cNvPr id="3" name="Text 1"/>
          <p:cNvSpPr/>
          <p:nvPr/>
        </p:nvSpPr>
        <p:spPr>
          <a:xfrm>
            <a:off x="572889" y="1455738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Nombre:  </a:t>
            </a:r>
            <a:r>
              <a:rPr lang="en-US" sz="20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PMDJ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72889" y="1864916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333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Edad : 54 AÑOS</a:t>
            </a:r>
            <a:endParaRPr lang="en-US" sz="1333" dirty="0"/>
          </a:p>
        </p:txBody>
      </p:sp>
      <p:sp>
        <p:nvSpPr>
          <p:cNvPr id="5" name="Text 3"/>
          <p:cNvSpPr/>
          <p:nvPr/>
        </p:nvSpPr>
        <p:spPr>
          <a:xfrm>
            <a:off x="572889" y="2184103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Sexo : </a:t>
            </a:r>
            <a:r>
              <a:rPr lang="en-US" sz="1500" b="1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Femenino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72889" y="2503289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Raza : Mestizo 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72889" y="2822476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Lugar de </a:t>
            </a:r>
            <a:r>
              <a:rPr lang="en-US" sz="1500" b="1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nacimiento</a:t>
            </a: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: la Libertad  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72889" y="3141663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500" b="1" dirty="0">
                <a:solidFill>
                  <a:srgbClr val="EEEFF5"/>
                </a:solidFill>
                <a:latin typeface="Montserrat" pitchFamily="34" charset="0"/>
              </a:rPr>
              <a:t>Lugar de </a:t>
            </a:r>
            <a:r>
              <a:rPr lang="en-US" sz="1500" b="1" dirty="0" err="1">
                <a:solidFill>
                  <a:srgbClr val="EEEFF5"/>
                </a:solidFill>
                <a:latin typeface="Montserrat" pitchFamily="34" charset="0"/>
              </a:rPr>
              <a:t>procedencia</a:t>
            </a:r>
            <a:r>
              <a:rPr lang="en-US" sz="1500" b="1" dirty="0">
                <a:solidFill>
                  <a:srgbClr val="EEEFF5"/>
                </a:solidFill>
                <a:latin typeface="Montserrat" pitchFamily="34" charset="0"/>
              </a:rPr>
              <a:t>: </a:t>
            </a:r>
            <a:r>
              <a:rPr lang="en-US" sz="1500" b="1" dirty="0" err="1">
                <a:solidFill>
                  <a:srgbClr val="EEEFF5"/>
                </a:solidFill>
                <a:latin typeface="Montserrat" pitchFamily="34" charset="0"/>
              </a:rPr>
              <a:t>tocache</a:t>
            </a:r>
            <a:r>
              <a:rPr lang="en-US" sz="1500" b="1" dirty="0">
                <a:solidFill>
                  <a:srgbClr val="EEEFF5"/>
                </a:solidFill>
                <a:latin typeface="Montserrat" pitchFamily="34" charset="0"/>
              </a:rPr>
              <a:t> – </a:t>
            </a:r>
            <a:r>
              <a:rPr lang="en-US" sz="1500" b="1" dirty="0" err="1">
                <a:solidFill>
                  <a:srgbClr val="EEEFF5"/>
                </a:solidFill>
                <a:latin typeface="Montserrat" pitchFamily="34" charset="0"/>
              </a:rPr>
              <a:t>san</a:t>
            </a:r>
            <a:r>
              <a:rPr lang="en-US" sz="1500" b="1" dirty="0">
                <a:solidFill>
                  <a:srgbClr val="EEEFF5"/>
                </a:solidFill>
                <a:latin typeface="Montserrat" pitchFamily="34" charset="0"/>
              </a:rPr>
              <a:t> martin 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72889" y="3460849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Grado de instrucción : </a:t>
            </a:r>
            <a:r>
              <a:rPr lang="en-US" sz="1500" b="1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Secundaria</a:t>
            </a: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667" b="1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incompleta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72889" y="3780036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50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Ocupación : ama de casa 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96372" y="1632994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25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Fecha de </a:t>
            </a:r>
            <a:r>
              <a:rPr lang="en-US" sz="1250" b="1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ingreso</a:t>
            </a:r>
            <a:r>
              <a:rPr lang="en-US" sz="125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HNDAC: 06/03/2025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896371" y="1979414"/>
            <a:ext cx="6032393" cy="332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25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ANTECEDENTES PATOLÓGICOS:   Asma, HTA (losartan 50mg c/12 </a:t>
            </a:r>
            <a:r>
              <a:rPr lang="en-US" sz="1250" b="1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hrs</a:t>
            </a:r>
            <a:r>
              <a:rPr lang="en-US" sz="125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896370" y="2311796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25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ANTECEDENTES FAMILIARES: </a:t>
            </a:r>
            <a:r>
              <a:rPr lang="en-US" sz="1250" b="1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niega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890023" y="2662883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042"/>
              </a:lnSpc>
              <a:buSzPct val="100000"/>
              <a:buChar char="•"/>
            </a:pPr>
            <a:r>
              <a:rPr lang="en-US" sz="1250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ANTECEDENTE QUIRÚRGICOS: Niega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72889" y="5465961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72889" y="5875139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301979" y="2683272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301979" y="5514975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301979" y="5924154"/>
            <a:ext cx="5323483" cy="261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endParaRPr lang="en-US" sz="1250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AC1860D0-CB99-08DA-228E-6290B03E7F46}"/>
              </a:ext>
            </a:extLst>
          </p:cNvPr>
          <p:cNvSpPr/>
          <p:nvPr/>
        </p:nvSpPr>
        <p:spPr>
          <a:xfrm>
            <a:off x="10668000" y="6453482"/>
            <a:ext cx="1420518" cy="288925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50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67C9E54-6E2F-AEC6-91F0-434B2572B1AF}"/>
              </a:ext>
            </a:extLst>
          </p:cNvPr>
          <p:cNvSpPr txBox="1"/>
          <p:nvPr/>
        </p:nvSpPr>
        <p:spPr>
          <a:xfrm>
            <a:off x="2840182" y="2964873"/>
            <a:ext cx="184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5">
            <a:extLst>
              <a:ext uri="{FF2B5EF4-FFF2-40B4-BE49-F238E27FC236}">
                <a16:creationId xmlns:a16="http://schemas.microsoft.com/office/drawing/2014/main" id="{B50016A3-3742-6B63-2EC4-9DD9F68CCAB5}"/>
              </a:ext>
            </a:extLst>
          </p:cNvPr>
          <p:cNvSpPr/>
          <p:nvPr/>
        </p:nvSpPr>
        <p:spPr>
          <a:xfrm>
            <a:off x="893070" y="900776"/>
            <a:ext cx="5709913" cy="622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2333" b="1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333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ANAMNESIS:</a:t>
            </a:r>
            <a:endParaRPr lang="en-US" sz="2333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D136DB-15D8-BE48-3DC4-F77C658F7F50}"/>
              </a:ext>
            </a:extLst>
          </p:cNvPr>
          <p:cNvSpPr txBox="1"/>
          <p:nvPr/>
        </p:nvSpPr>
        <p:spPr>
          <a:xfrm>
            <a:off x="893070" y="2842451"/>
            <a:ext cx="100194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PACIENTE REFIERE QUE HACE 3 MESES PRESENTA DOLOR ABDOMINAL LEVE DE INTENSIDAD 4/10 A NIVEL DE HCD QUE PAULATINAMENTE SE VA EXACERBANDO POR EL CUAL ES HOSPOTALIZADA EN LA LOCALIDAD DE TOCACHE, REFIERE HABER PRESENTADO ESCALOFRIOS Y SAT NO CUANTIFICADA. EN EL HOSPITAL SE LE SOLICITA UNA ECOGRAFIA DONDE APARENTEMENTE SE EVIDENCIA UN QUISTE RENAL DERECHO Y DECIDEN REFERIRLA A UN HOSPITAL DE MAYOR COMPLEJIDAD. EL CUADRO CLINICO FUE EMPEORANDO POR LO QUE DECIDE ALTA VOLUNTARIA Y POR SUS PROPIOS MEDIOS VIAJA A LIMA E INGRESA AL HNDAC POR EMERGENCIA. DURANTE LA EMERGENCIA SE SOLICITA ECO RENAL Y SE EVIDENCIA POSIBLE QUISTE RENAL COMPLEJO Y ES HOSPITALIZADO EN EL PISO DE UROLOGIA. </a:t>
            </a:r>
          </a:p>
        </p:txBody>
      </p:sp>
      <p:sp>
        <p:nvSpPr>
          <p:cNvPr id="4" name="Text 16">
            <a:extLst>
              <a:ext uri="{FF2B5EF4-FFF2-40B4-BE49-F238E27FC236}">
                <a16:creationId xmlns:a16="http://schemas.microsoft.com/office/drawing/2014/main" id="{1B78B2C9-EE4F-F58C-1341-C5D52F6FE54E}"/>
              </a:ext>
            </a:extLst>
          </p:cNvPr>
          <p:cNvSpPr/>
          <p:nvPr/>
        </p:nvSpPr>
        <p:spPr>
          <a:xfrm>
            <a:off x="965732" y="2244299"/>
            <a:ext cx="5323483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Tiempo de enfermedad: 3 meses </a:t>
            </a:r>
            <a:endParaRPr lang="en-US" sz="1667" dirty="0"/>
          </a:p>
        </p:txBody>
      </p:sp>
      <p:sp>
        <p:nvSpPr>
          <p:cNvPr id="5" name="Text 17">
            <a:extLst>
              <a:ext uri="{FF2B5EF4-FFF2-40B4-BE49-F238E27FC236}">
                <a16:creationId xmlns:a16="http://schemas.microsoft.com/office/drawing/2014/main" id="{0DC8B5B8-8044-380F-1689-C4A3CE0DB249}"/>
              </a:ext>
            </a:extLst>
          </p:cNvPr>
          <p:cNvSpPr/>
          <p:nvPr/>
        </p:nvSpPr>
        <p:spPr>
          <a:xfrm>
            <a:off x="965732" y="1675482"/>
            <a:ext cx="5323483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 de </a:t>
            </a:r>
            <a:r>
              <a:rPr lang="en-US" sz="1667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inicio</a:t>
            </a: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</a:t>
            </a:r>
            <a:r>
              <a:rPr lang="en-US" sz="1667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incidioso</a:t>
            </a: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        </a:t>
            </a:r>
            <a:r>
              <a:rPr lang="en-US" sz="1667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Curso</a:t>
            </a: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progresivo </a:t>
            </a:r>
            <a:endParaRPr lang="en-US" sz="1667" dirty="0"/>
          </a:p>
        </p:txBody>
      </p:sp>
    </p:spTree>
    <p:extLst>
      <p:ext uri="{BB962C8B-B14F-4D97-AF65-F5344CB8AC3E}">
        <p14:creationId xmlns:p14="http://schemas.microsoft.com/office/powerpoint/2010/main" val="193809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3194" y="489644"/>
            <a:ext cx="4686201" cy="5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583"/>
              </a:lnSpc>
            </a:pPr>
            <a:r>
              <a:rPr lang="en-US" sz="3667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Examen físico</a:t>
            </a:r>
            <a:endParaRPr lang="en-US" sz="3667" dirty="0"/>
          </a:p>
        </p:txBody>
      </p:sp>
      <p:sp>
        <p:nvSpPr>
          <p:cNvPr id="4" name="Text 1"/>
          <p:cNvSpPr/>
          <p:nvPr/>
        </p:nvSpPr>
        <p:spPr>
          <a:xfrm>
            <a:off x="623193" y="5932686"/>
            <a:ext cx="4800402" cy="284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endParaRPr lang="en-US" sz="1375" dirty="0"/>
          </a:p>
        </p:txBody>
      </p:sp>
      <p:sp>
        <p:nvSpPr>
          <p:cNvPr id="5" name="Text 2"/>
          <p:cNvSpPr/>
          <p:nvPr/>
        </p:nvSpPr>
        <p:spPr>
          <a:xfrm>
            <a:off x="623194" y="1503786"/>
            <a:ext cx="6525753" cy="5174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 GENERAL: Buen estado general, nutricional e hidratación</a:t>
            </a:r>
            <a:endParaRPr lang="en-US" sz="1667" dirty="0"/>
          </a:p>
        </p:txBody>
      </p:sp>
      <p:sp>
        <p:nvSpPr>
          <p:cNvPr id="6" name="Text 3"/>
          <p:cNvSpPr/>
          <p:nvPr/>
        </p:nvSpPr>
        <p:spPr>
          <a:xfrm>
            <a:off x="623194" y="1967322"/>
            <a:ext cx="5710733" cy="284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ABDOMEN</a:t>
            </a:r>
            <a:r>
              <a:rPr lang="en-US" sz="1375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 </a:t>
            </a:r>
            <a:endParaRPr lang="en-US" sz="1375" dirty="0"/>
          </a:p>
        </p:txBody>
      </p:sp>
      <p:sp>
        <p:nvSpPr>
          <p:cNvPr id="7" name="Text 4"/>
          <p:cNvSpPr/>
          <p:nvPr/>
        </p:nvSpPr>
        <p:spPr>
          <a:xfrm>
            <a:off x="623194" y="2211344"/>
            <a:ext cx="5710733" cy="284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Inspección: </a:t>
            </a: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globuloso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23193" y="2562179"/>
            <a:ext cx="6525752" cy="63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Palpación:  blando y depresible, dolor a la </a:t>
            </a: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palpacion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profunda a </a:t>
            </a: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nivel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HCD y </a:t>
            </a: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flanco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derecho.</a:t>
            </a:r>
          </a:p>
        </p:txBody>
      </p:sp>
      <p:sp>
        <p:nvSpPr>
          <p:cNvPr id="9" name="Text 6"/>
          <p:cNvSpPr/>
          <p:nvPr/>
        </p:nvSpPr>
        <p:spPr>
          <a:xfrm>
            <a:off x="623194" y="3298152"/>
            <a:ext cx="5710733" cy="284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Percusión: </a:t>
            </a:r>
            <a:r>
              <a:rPr lang="en-US" sz="1667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matidez</a:t>
            </a: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endParaRPr lang="en-US" sz="1667" dirty="0"/>
          </a:p>
        </p:txBody>
      </p:sp>
      <p:sp>
        <p:nvSpPr>
          <p:cNvPr id="10" name="Text 7"/>
          <p:cNvSpPr/>
          <p:nvPr/>
        </p:nvSpPr>
        <p:spPr>
          <a:xfrm>
            <a:off x="623194" y="3731578"/>
            <a:ext cx="5710733" cy="284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39" indent="-285739">
              <a:lnSpc>
                <a:spcPts val="2208"/>
              </a:lnSpc>
              <a:buSzPct val="100000"/>
              <a:buChar char="•"/>
            </a:pPr>
            <a:r>
              <a:rPr lang="en-US" sz="1667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Auscultación: RHA presentes </a:t>
            </a:r>
            <a:endParaRPr lang="en-US" sz="1667" dirty="0"/>
          </a:p>
        </p:txBody>
      </p:sp>
      <p:sp>
        <p:nvSpPr>
          <p:cNvPr id="11" name="Text 8"/>
          <p:cNvSpPr/>
          <p:nvPr/>
        </p:nvSpPr>
        <p:spPr>
          <a:xfrm>
            <a:off x="695569" y="4497126"/>
            <a:ext cx="6273268" cy="1210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20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GENITO-URINARIO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</a:t>
            </a:r>
          </a:p>
          <a:p>
            <a:pPr>
              <a:lnSpc>
                <a:spcPts val="2208"/>
              </a:lnSpc>
            </a:pP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</a:t>
            </a: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globo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vesical, no dolor </a:t>
            </a: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suprapubico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diuresis </a:t>
            </a: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espontanea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</a:p>
          <a:p>
            <a:pPr>
              <a:lnSpc>
                <a:spcPts val="2208"/>
              </a:lnSpc>
            </a:pPr>
            <a:r>
              <a:rPr lang="en-US" sz="1500" dirty="0" err="1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Genitales</a:t>
            </a:r>
            <a:r>
              <a:rPr lang="en-US" sz="1500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normales.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23194" y="5932686"/>
            <a:ext cx="5710733" cy="284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375" dirty="0">
                <a:solidFill>
                  <a:srgbClr val="EEEFF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Resto de examen físico no contributorio </a:t>
            </a:r>
            <a:endParaRPr lang="en-US" sz="1375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4DD82DA-DA98-3691-E042-050E9A18E0DB}"/>
              </a:ext>
            </a:extLst>
          </p:cNvPr>
          <p:cNvSpPr/>
          <p:nvPr/>
        </p:nvSpPr>
        <p:spPr>
          <a:xfrm>
            <a:off x="10668000" y="6453482"/>
            <a:ext cx="1420518" cy="288925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8235" y="479108"/>
            <a:ext cx="3787279" cy="42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375"/>
              </a:lnSpc>
            </a:pPr>
            <a:r>
              <a:rPr lang="en-US" sz="2667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Exámenes de laboratorio</a:t>
            </a:r>
            <a:endParaRPr lang="en-US" sz="2667" dirty="0"/>
          </a:p>
        </p:txBody>
      </p:sp>
      <p:sp>
        <p:nvSpPr>
          <p:cNvPr id="23" name="Text 20"/>
          <p:cNvSpPr/>
          <p:nvPr/>
        </p:nvSpPr>
        <p:spPr>
          <a:xfrm>
            <a:off x="456605" y="6069608"/>
            <a:ext cx="3433267" cy="42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375"/>
              </a:lnSpc>
            </a:pPr>
            <a:endParaRPr lang="en-US" sz="2667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09053C3-C1D5-E4A7-0202-B1CB3287385D}"/>
              </a:ext>
            </a:extLst>
          </p:cNvPr>
          <p:cNvSpPr/>
          <p:nvPr/>
        </p:nvSpPr>
        <p:spPr>
          <a:xfrm>
            <a:off x="10668000" y="6453482"/>
            <a:ext cx="1420518" cy="288925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500"/>
          </a:p>
        </p:txBody>
      </p:sp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5557428F-C257-2A89-AE3E-9E3660847DFE}"/>
              </a:ext>
            </a:extLst>
          </p:cNvPr>
          <p:cNvGraphicFramePr>
            <a:graphicFrameLocks noGrp="1"/>
          </p:cNvGraphicFramePr>
          <p:nvPr/>
        </p:nvGraphicFramePr>
        <p:xfrm>
          <a:off x="1990435" y="1205346"/>
          <a:ext cx="8469745" cy="2074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3949">
                  <a:extLst>
                    <a:ext uri="{9D8B030D-6E8A-4147-A177-3AD203B41FA5}">
                      <a16:colId xmlns:a16="http://schemas.microsoft.com/office/drawing/2014/main" val="3735108736"/>
                    </a:ext>
                  </a:extLst>
                </a:gridCol>
                <a:gridCol w="1693949">
                  <a:extLst>
                    <a:ext uri="{9D8B030D-6E8A-4147-A177-3AD203B41FA5}">
                      <a16:colId xmlns:a16="http://schemas.microsoft.com/office/drawing/2014/main" val="3357492129"/>
                    </a:ext>
                  </a:extLst>
                </a:gridCol>
                <a:gridCol w="1693949">
                  <a:extLst>
                    <a:ext uri="{9D8B030D-6E8A-4147-A177-3AD203B41FA5}">
                      <a16:colId xmlns:a16="http://schemas.microsoft.com/office/drawing/2014/main" val="2200894423"/>
                    </a:ext>
                  </a:extLst>
                </a:gridCol>
                <a:gridCol w="1693949">
                  <a:extLst>
                    <a:ext uri="{9D8B030D-6E8A-4147-A177-3AD203B41FA5}">
                      <a16:colId xmlns:a16="http://schemas.microsoft.com/office/drawing/2014/main" val="774916529"/>
                    </a:ext>
                  </a:extLst>
                </a:gridCol>
                <a:gridCol w="1693949">
                  <a:extLst>
                    <a:ext uri="{9D8B030D-6E8A-4147-A177-3AD203B41FA5}">
                      <a16:colId xmlns:a16="http://schemas.microsoft.com/office/drawing/2014/main" val="393777128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lang="es-ES" sz="1500" dirty="0"/>
                        <a:t>HEMOGRAMA 06/03/25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HEMOGRAMA 08/03/25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HEMOGRAMA </a:t>
                      </a:r>
                    </a:p>
                    <a:p>
                      <a:r>
                        <a:rPr lang="es-ES" sz="1500" dirty="0"/>
                        <a:t>12/03/25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HEMOGRAMA</a:t>
                      </a:r>
                    </a:p>
                    <a:p>
                      <a:r>
                        <a:rPr lang="es-ES" sz="1500" dirty="0"/>
                        <a:t>15/03/25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HEMOGRAMA </a:t>
                      </a:r>
                    </a:p>
                    <a:p>
                      <a:r>
                        <a:rPr lang="es-ES" sz="1500" dirty="0"/>
                        <a:t>18/03/25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241290886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s-ES" sz="1500" dirty="0"/>
                        <a:t>LEUCO: 24.17     EOSINOFILOS: 0.8%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LEUCO: 15.44 </a:t>
                      </a:r>
                    </a:p>
                    <a:p>
                      <a:r>
                        <a:rPr lang="es-ES" sz="1500" dirty="0"/>
                        <a:t>EOSINOFILOS: 4.6%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LEUCO: 18.85</a:t>
                      </a:r>
                    </a:p>
                    <a:p>
                      <a:r>
                        <a:rPr lang="es-ES" sz="1500" dirty="0"/>
                        <a:t>EOSINOFILOS: 7.9%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LEUCO: 12.94</a:t>
                      </a:r>
                    </a:p>
                    <a:p>
                      <a:r>
                        <a:rPr lang="es-ES" sz="1500" dirty="0"/>
                        <a:t>EOSINOFILOS: 6.9%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LEUCO: 11.58</a:t>
                      </a:r>
                    </a:p>
                    <a:p>
                      <a:r>
                        <a:rPr lang="es-ES" sz="1500" dirty="0"/>
                        <a:t>EOSINOFILOS: 8.5%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485059501"/>
                  </a:ext>
                </a:extLst>
              </a:tr>
              <a:tr h="389462">
                <a:tc>
                  <a:txBody>
                    <a:bodyPr/>
                    <a:lstStyle/>
                    <a:p>
                      <a:r>
                        <a:rPr lang="es-ES" sz="1500" dirty="0"/>
                        <a:t>HB: 12.1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HB: 11.5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HB: 10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HB: 10.3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HB: 9.8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414043499"/>
                  </a:ext>
                </a:extLst>
              </a:tr>
              <a:tr h="389462">
                <a:tc>
                  <a:txBody>
                    <a:bodyPr/>
                    <a:lstStyle/>
                    <a:p>
                      <a:r>
                        <a:rPr lang="es-ES" sz="1500" dirty="0"/>
                        <a:t>PLAQ: 294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PLAQ: 296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PLAQ: 625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PLAQ:887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PLAQ: 938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4285076670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46EEB5D3-D1C5-0624-5BD6-1830AAA6D2AB}"/>
              </a:ext>
            </a:extLst>
          </p:cNvPr>
          <p:cNvGraphicFramePr>
            <a:graphicFrameLocks noGrp="1"/>
          </p:cNvGraphicFramePr>
          <p:nvPr/>
        </p:nvGraphicFramePr>
        <p:xfrm>
          <a:off x="2173238" y="3676890"/>
          <a:ext cx="778818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045">
                  <a:extLst>
                    <a:ext uri="{9D8B030D-6E8A-4147-A177-3AD203B41FA5}">
                      <a16:colId xmlns:a16="http://schemas.microsoft.com/office/drawing/2014/main" val="4224865131"/>
                    </a:ext>
                  </a:extLst>
                </a:gridCol>
                <a:gridCol w="1947045">
                  <a:extLst>
                    <a:ext uri="{9D8B030D-6E8A-4147-A177-3AD203B41FA5}">
                      <a16:colId xmlns:a16="http://schemas.microsoft.com/office/drawing/2014/main" val="2246266755"/>
                    </a:ext>
                  </a:extLst>
                </a:gridCol>
                <a:gridCol w="1947045">
                  <a:extLst>
                    <a:ext uri="{9D8B030D-6E8A-4147-A177-3AD203B41FA5}">
                      <a16:colId xmlns:a16="http://schemas.microsoft.com/office/drawing/2014/main" val="3177473409"/>
                    </a:ext>
                  </a:extLst>
                </a:gridCol>
                <a:gridCol w="1947045">
                  <a:extLst>
                    <a:ext uri="{9D8B030D-6E8A-4147-A177-3AD203B41FA5}">
                      <a16:colId xmlns:a16="http://schemas.microsoft.com/office/drawing/2014/main" val="810063404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lang="es-ES" sz="1500" dirty="0"/>
                        <a:t>PERFIL HEPATICO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PERFIL DE COAGULACION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EXAMENES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URCOCULTIVO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2269294187"/>
                  </a:ext>
                </a:extLst>
              </a:tr>
              <a:tr h="144780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500" dirty="0"/>
                        <a:t>BT: 0.71, BI:0.42, BD: 0.29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500" dirty="0"/>
                        <a:t>TGO: 20, TGP:30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500" dirty="0"/>
                        <a:t>FA: 183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500" dirty="0"/>
                        <a:t>ALBUMINA: 3.16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500" dirty="0"/>
                        <a:t>PCR: 18.53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500" dirty="0"/>
                        <a:t>TP: 12.40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500" dirty="0"/>
                        <a:t>INR: 1.02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-UREA: 20</a:t>
                      </a:r>
                    </a:p>
                    <a:p>
                      <a:r>
                        <a:rPr lang="es-ES" sz="1500" dirty="0"/>
                        <a:t>-CREA: 0.61</a:t>
                      </a:r>
                    </a:p>
                    <a:p>
                      <a:r>
                        <a:rPr lang="es-ES" sz="1500" dirty="0"/>
                        <a:t>-GLUCO: 118 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s-ES" sz="1500" dirty="0"/>
                        <a:t>- NEGATIVO , NO HAY GERMENES 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31529071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75998" y="542240"/>
            <a:ext cx="8571020" cy="718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66"/>
              </a:lnSpc>
            </a:pPr>
            <a:r>
              <a:rPr lang="en-US" sz="3708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Ecografìa abdominal completa </a:t>
            </a:r>
            <a:endParaRPr lang="en-US" sz="3708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4466977-F143-0558-4422-7814DF59FD84}"/>
              </a:ext>
            </a:extLst>
          </p:cNvPr>
          <p:cNvSpPr/>
          <p:nvPr/>
        </p:nvSpPr>
        <p:spPr>
          <a:xfrm>
            <a:off x="10668000" y="6453482"/>
            <a:ext cx="1420518" cy="288925"/>
          </a:xfrm>
          <a:prstGeom prst="rect">
            <a:avLst/>
          </a:prstGeom>
          <a:solidFill>
            <a:srgbClr val="2C2C2C"/>
          </a:solidFill>
          <a:ln>
            <a:solidFill>
              <a:srgbClr val="2C2C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50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1560DFE-98EA-4240-6C5A-6392C78DE8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00" t="29999" r="2545" b="9487"/>
          <a:stretch/>
        </p:blipFill>
        <p:spPr>
          <a:xfrm>
            <a:off x="720436" y="2258291"/>
            <a:ext cx="5860473" cy="295101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5ABFF38-35B3-2FD0-1020-85E5249193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401" t="13656" r="25829" b="10695"/>
          <a:stretch/>
        </p:blipFill>
        <p:spPr>
          <a:xfrm>
            <a:off x="6831846" y="1260764"/>
            <a:ext cx="4805029" cy="48471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96E53E-478A-9D25-7CC9-66C13A4F8297}"/>
              </a:ext>
            </a:extLst>
          </p:cNvPr>
          <p:cNvSpPr txBox="1"/>
          <p:nvPr/>
        </p:nvSpPr>
        <p:spPr>
          <a:xfrm>
            <a:off x="819807" y="1545021"/>
            <a:ext cx="101319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/>
              <a:t>EL CASO COMPLETO SE DISCUTIRÁ EN SESIÓN ACADÉMICA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E3A863D-4AC2-8416-1EFE-0239D33D9BA4}"/>
              </a:ext>
            </a:extLst>
          </p:cNvPr>
          <p:cNvSpPr txBox="1"/>
          <p:nvPr/>
        </p:nvSpPr>
        <p:spPr>
          <a:xfrm>
            <a:off x="8870731" y="5675587"/>
            <a:ext cx="2890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GRACIAS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7768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6</TotalTime>
  <Words>437</Words>
  <Application>Microsoft Macintosh PowerPoint</Application>
  <PresentationFormat>Panorámica</PresentationFormat>
  <Paragraphs>82</Paragraphs>
  <Slides>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Aptos</vt:lpstr>
      <vt:lpstr>Arial</vt:lpstr>
      <vt:lpstr>Barlow Bold</vt:lpstr>
      <vt:lpstr>Montserrat</vt:lpstr>
      <vt:lpstr>MS Shell Dlg 2</vt:lpstr>
      <vt:lpstr>Wingdings</vt:lpstr>
      <vt:lpstr>Wingdings 3</vt:lpstr>
      <vt:lpstr>Madison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Leslie Ynocente Canchari</dc:creator>
  <cp:lastModifiedBy>Leslie Ynocente Canchari</cp:lastModifiedBy>
  <cp:revision>2</cp:revision>
  <dcterms:created xsi:type="dcterms:W3CDTF">2025-03-20T18:28:35Z</dcterms:created>
  <dcterms:modified xsi:type="dcterms:W3CDTF">2025-03-20T18:35:08Z</dcterms:modified>
</cp:coreProperties>
</file>